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Yilan Liang" initials="CYL" lastIdx="1" clrIdx="0">
    <p:extLst>
      <p:ext uri="{19B8F6BF-5375-455C-9EA6-DF929625EA0E}">
        <p15:presenceInfo xmlns:p15="http://schemas.microsoft.com/office/powerpoint/2012/main" userId="S::cyl48@cornell.edu::276432d6-d149-4ad7-94d3-a9bab5541a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0A7B9"/>
    <a:srgbClr val="AEA2BE"/>
    <a:srgbClr val="C6B6E0"/>
    <a:srgbClr val="C7A1E3"/>
    <a:srgbClr val="C1A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p:scale>
          <a:sx n="20" d="100"/>
          <a:sy n="20" d="100"/>
        </p:scale>
        <p:origin x="5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A7B018-9D21-4BB3-BA45-CE3F4D153397}"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18414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7B018-9D21-4BB3-BA45-CE3F4D153397}"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110910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7B018-9D21-4BB3-BA45-CE3F4D153397}"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249240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7B018-9D21-4BB3-BA45-CE3F4D153397}"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226376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7B018-9D21-4BB3-BA45-CE3F4D153397}"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412893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A7B018-9D21-4BB3-BA45-CE3F4D153397}"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149103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A7B018-9D21-4BB3-BA45-CE3F4D153397}"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79938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A7B018-9D21-4BB3-BA45-CE3F4D153397}"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413174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7B018-9D21-4BB3-BA45-CE3F4D153397}"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29611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41A7B018-9D21-4BB3-BA45-CE3F4D153397}"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35452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41A7B018-9D21-4BB3-BA45-CE3F4D153397}"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2DBED-A50F-4E4B-8628-CCF36DDBFD8A}" type="slidenum">
              <a:rPr lang="en-US" smtClean="0"/>
              <a:t>‹#›</a:t>
            </a:fld>
            <a:endParaRPr lang="en-US"/>
          </a:p>
        </p:txBody>
      </p:sp>
    </p:spTree>
    <p:extLst>
      <p:ext uri="{BB962C8B-B14F-4D97-AF65-F5344CB8AC3E}">
        <p14:creationId xmlns:p14="http://schemas.microsoft.com/office/powerpoint/2010/main" val="207577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1A7B018-9D21-4BB3-BA45-CE3F4D153397}" type="datetimeFigureOut">
              <a:rPr lang="en-US" smtClean="0"/>
              <a:t>5/17/2019</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C632DBED-A50F-4E4B-8628-CCF36DDBFD8A}" type="slidenum">
              <a:rPr lang="en-US" smtClean="0"/>
              <a:t>‹#›</a:t>
            </a:fld>
            <a:endParaRPr lang="en-US"/>
          </a:p>
        </p:txBody>
      </p:sp>
    </p:spTree>
    <p:extLst>
      <p:ext uri="{BB962C8B-B14F-4D97-AF65-F5344CB8AC3E}">
        <p14:creationId xmlns:p14="http://schemas.microsoft.com/office/powerpoint/2010/main" val="381127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A7B9"/>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1546B2-D948-4082-8B2D-A238F8868647}"/>
              </a:ext>
            </a:extLst>
          </p:cNvPr>
          <p:cNvSpPr txBox="1"/>
          <p:nvPr/>
        </p:nvSpPr>
        <p:spPr>
          <a:xfrm>
            <a:off x="1085238" y="178568"/>
            <a:ext cx="28073170" cy="4493538"/>
          </a:xfrm>
          <a:prstGeom prst="rect">
            <a:avLst/>
          </a:prstGeom>
          <a:solidFill>
            <a:schemeClr val="bg1">
              <a:lumMod val="85000"/>
            </a:schemeClr>
          </a:solidFill>
        </p:spPr>
        <p:txBody>
          <a:bodyPr wrap="square" lIns="457200" tIns="457200" rIns="457200" bIns="457200" rtlCol="0">
            <a:spAutoFit/>
          </a:bodyPr>
          <a:lstStyle/>
          <a:p>
            <a:pPr algn="ctr"/>
            <a:r>
              <a:rPr lang="en-US" sz="8000" b="1" dirty="0"/>
              <a:t>Minimalist Motion Planning Using Global  Topological Guarantees </a:t>
            </a:r>
          </a:p>
          <a:p>
            <a:pPr algn="ctr"/>
            <a:r>
              <a:rPr lang="en-US" sz="3600" dirty="0"/>
              <a:t>Claire Liang {cyl48@cornell.edu} and Ross A. Knepper {rak@cs.cornell.edu}</a:t>
            </a:r>
          </a:p>
          <a:p>
            <a:pPr algn="ctr"/>
            <a:r>
              <a:rPr lang="en-US" sz="3600" dirty="0"/>
              <a:t>Cornell University Department of Computer Science</a:t>
            </a:r>
          </a:p>
        </p:txBody>
      </p:sp>
      <p:pic>
        <p:nvPicPr>
          <p:cNvPr id="8" name="Picture 7" descr="A close up of a card&#10;&#10;Description automatically generated">
            <a:extLst>
              <a:ext uri="{FF2B5EF4-FFF2-40B4-BE49-F238E27FC236}">
                <a16:creationId xmlns:a16="http://schemas.microsoft.com/office/drawing/2014/main" id="{2938ED12-82B3-441F-AFA2-7735849DE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359" y="30471243"/>
            <a:ext cx="13410591" cy="6365649"/>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7257DC8B-97D8-4800-B674-0DA6557B1AA0}"/>
              </a:ext>
            </a:extLst>
          </p:cNvPr>
          <p:cNvPicPr>
            <a:picLocks noChangeAspect="1"/>
          </p:cNvPicPr>
          <p:nvPr/>
        </p:nvPicPr>
        <p:blipFill rotWithShape="1">
          <a:blip r:embed="rId3">
            <a:extLst>
              <a:ext uri="{28A0092B-C50C-407E-A947-70E740481C1C}">
                <a14:useLocalDpi xmlns:a14="http://schemas.microsoft.com/office/drawing/2010/main" val="0"/>
              </a:ext>
            </a:extLst>
          </a:blip>
          <a:srcRect l="26406" r="21397"/>
          <a:stretch/>
        </p:blipFill>
        <p:spPr>
          <a:xfrm>
            <a:off x="15860490" y="19213921"/>
            <a:ext cx="13297918" cy="10825740"/>
          </a:xfrm>
          <a:prstGeom prst="rect">
            <a:avLst/>
          </a:prstGeom>
        </p:spPr>
      </p:pic>
      <p:sp>
        <p:nvSpPr>
          <p:cNvPr id="11" name="TextBox 10">
            <a:extLst>
              <a:ext uri="{FF2B5EF4-FFF2-40B4-BE49-F238E27FC236}">
                <a16:creationId xmlns:a16="http://schemas.microsoft.com/office/drawing/2014/main" id="{FDB0A5F4-366E-4E70-98D3-F315F8D34C2E}"/>
              </a:ext>
            </a:extLst>
          </p:cNvPr>
          <p:cNvSpPr txBox="1"/>
          <p:nvPr/>
        </p:nvSpPr>
        <p:spPr>
          <a:xfrm>
            <a:off x="1039310" y="10677394"/>
            <a:ext cx="13540976" cy="7617470"/>
          </a:xfrm>
          <a:prstGeom prst="rect">
            <a:avLst/>
          </a:prstGeom>
          <a:solidFill>
            <a:schemeClr val="bg1">
              <a:lumMod val="85000"/>
            </a:schemeClr>
          </a:solidFill>
          <a:effectLst>
            <a:softEdge rad="0"/>
          </a:effectLst>
        </p:spPr>
        <p:txBody>
          <a:bodyPr wrap="square" lIns="457200" tIns="274320" rIns="457200" bIns="274320" rtlCol="0" anchor="t" anchorCtr="0">
            <a:spAutoFit/>
          </a:bodyPr>
          <a:lstStyle/>
          <a:p>
            <a:pPr algn="ctr"/>
            <a:r>
              <a:rPr lang="en-US" sz="6600" b="1" dirty="0"/>
              <a:t>The Planner Today</a:t>
            </a:r>
          </a:p>
          <a:p>
            <a:endParaRPr lang="en-US" sz="900" dirty="0"/>
          </a:p>
          <a:p>
            <a:r>
              <a:rPr lang="en-US" sz="4800" dirty="0"/>
              <a:t>Although there are many valid motion plans for any given problem, each step of traditional motion planners grows increasingly specific, ultimately narrowing down  to one precise trajectory (see Fig. 1). This method provides important </a:t>
            </a:r>
            <a:r>
              <a:rPr lang="en-US" sz="4800" b="1" dirty="0"/>
              <a:t>guarantees*</a:t>
            </a:r>
            <a:r>
              <a:rPr lang="en-US" sz="4800" dirty="0"/>
              <a:t>, but committing to a specific path runs the risk of the path becoming infeasible before it can even be executed by the robot.</a:t>
            </a:r>
          </a:p>
        </p:txBody>
      </p:sp>
      <p:sp>
        <p:nvSpPr>
          <p:cNvPr id="12" name="TextBox 11">
            <a:extLst>
              <a:ext uri="{FF2B5EF4-FFF2-40B4-BE49-F238E27FC236}">
                <a16:creationId xmlns:a16="http://schemas.microsoft.com/office/drawing/2014/main" id="{8C995649-D532-45F1-ACB9-FB1F31AD928C}"/>
              </a:ext>
            </a:extLst>
          </p:cNvPr>
          <p:cNvSpPr txBox="1"/>
          <p:nvPr/>
        </p:nvSpPr>
        <p:spPr>
          <a:xfrm>
            <a:off x="1037721" y="24973507"/>
            <a:ext cx="13463482" cy="5093702"/>
          </a:xfrm>
          <a:prstGeom prst="rect">
            <a:avLst/>
          </a:prstGeom>
          <a:solidFill>
            <a:schemeClr val="bg1">
              <a:lumMod val="85000"/>
            </a:schemeClr>
          </a:solidFill>
        </p:spPr>
        <p:txBody>
          <a:bodyPr wrap="square" lIns="457200" tIns="274320" rIns="457200" bIns="274320" rtlCol="0">
            <a:spAutoFit/>
          </a:bodyPr>
          <a:lstStyle/>
          <a:p>
            <a:pPr algn="ctr"/>
            <a:r>
              <a:rPr lang="en-US" sz="6600" b="1" dirty="0"/>
              <a:t>The Alternative</a:t>
            </a:r>
          </a:p>
          <a:p>
            <a:endParaRPr lang="en-US" sz="900" dirty="0"/>
          </a:p>
          <a:p>
            <a:r>
              <a:rPr lang="en-US" sz="4400" dirty="0"/>
              <a:t>To evade the issues from an overly precise plan specification, we instead specify </a:t>
            </a:r>
            <a:r>
              <a:rPr lang="en-US" sz="4400" dirty="0" err="1"/>
              <a:t>homotopy</a:t>
            </a:r>
            <a:r>
              <a:rPr lang="en-US" sz="4400" dirty="0"/>
              <a:t> classes rather than trajectories (see Fig. 3) . This alternative should provide the same </a:t>
            </a:r>
            <a:r>
              <a:rPr lang="en-US" sz="4400" b="1" dirty="0"/>
              <a:t>guarantees* </a:t>
            </a:r>
            <a:r>
              <a:rPr lang="en-US" sz="4400" dirty="0"/>
              <a:t>as the planner today by grouping steps as shown in Fig 2.</a:t>
            </a:r>
          </a:p>
        </p:txBody>
      </p:sp>
      <p:sp>
        <p:nvSpPr>
          <p:cNvPr id="13" name="TextBox 12">
            <a:extLst>
              <a:ext uri="{FF2B5EF4-FFF2-40B4-BE49-F238E27FC236}">
                <a16:creationId xmlns:a16="http://schemas.microsoft.com/office/drawing/2014/main" id="{4DEF4A15-4988-4048-9BA6-3D5E60401DCA}"/>
              </a:ext>
            </a:extLst>
          </p:cNvPr>
          <p:cNvSpPr txBox="1"/>
          <p:nvPr/>
        </p:nvSpPr>
        <p:spPr>
          <a:xfrm>
            <a:off x="15900903" y="11719937"/>
            <a:ext cx="13335000" cy="6540252"/>
          </a:xfrm>
          <a:prstGeom prst="rect">
            <a:avLst/>
          </a:prstGeom>
          <a:solidFill>
            <a:schemeClr val="bg1">
              <a:lumMod val="85000"/>
            </a:schemeClr>
          </a:solidFill>
        </p:spPr>
        <p:txBody>
          <a:bodyPr wrap="square" lIns="457200" tIns="274320" rIns="457200" bIns="274320" rtlCol="0">
            <a:spAutoFit/>
          </a:bodyPr>
          <a:lstStyle/>
          <a:p>
            <a:pPr algn="ctr"/>
            <a:r>
              <a:rPr lang="en-US" sz="6600" b="1" dirty="0"/>
              <a:t>Research Questions</a:t>
            </a:r>
          </a:p>
          <a:p>
            <a:endParaRPr lang="en-US" sz="900" dirty="0"/>
          </a:p>
          <a:p>
            <a:r>
              <a:rPr lang="en-US" sz="4400" dirty="0"/>
              <a:t>1. How does the planner impose restrictions on the controller? </a:t>
            </a:r>
          </a:p>
          <a:p>
            <a:r>
              <a:rPr lang="en-US" sz="4400" dirty="0"/>
              <a:t>2. If loops around obstacles are to be considered, is it best done at the path specification stage? How?</a:t>
            </a:r>
          </a:p>
          <a:p>
            <a:r>
              <a:rPr lang="en-US" sz="4400" dirty="0"/>
              <a:t>3. How little sensing can we get away with for our map and still allow us to plan? What guarantees do we need from our map to be able to plan?</a:t>
            </a:r>
          </a:p>
        </p:txBody>
      </p:sp>
      <p:sp>
        <p:nvSpPr>
          <p:cNvPr id="14" name="TextBox 13">
            <a:extLst>
              <a:ext uri="{FF2B5EF4-FFF2-40B4-BE49-F238E27FC236}">
                <a16:creationId xmlns:a16="http://schemas.microsoft.com/office/drawing/2014/main" id="{4B50F9E0-1F40-47A1-A82A-D1591F8D29CA}"/>
              </a:ext>
            </a:extLst>
          </p:cNvPr>
          <p:cNvSpPr txBox="1"/>
          <p:nvPr/>
        </p:nvSpPr>
        <p:spPr>
          <a:xfrm>
            <a:off x="15834295" y="30852656"/>
            <a:ext cx="13297919" cy="7217360"/>
          </a:xfrm>
          <a:prstGeom prst="rect">
            <a:avLst/>
          </a:prstGeom>
          <a:solidFill>
            <a:schemeClr val="bg1">
              <a:lumMod val="85000"/>
            </a:schemeClr>
          </a:solidFill>
        </p:spPr>
        <p:txBody>
          <a:bodyPr wrap="square" lIns="457200" tIns="274320" rIns="457200" bIns="274320" rtlCol="0">
            <a:spAutoFit/>
          </a:bodyPr>
          <a:lstStyle/>
          <a:p>
            <a:pPr algn="ctr"/>
            <a:r>
              <a:rPr lang="en-US" sz="6600" b="1" dirty="0"/>
              <a:t>Benefits</a:t>
            </a:r>
          </a:p>
          <a:p>
            <a:endParaRPr lang="en-US" sz="900" dirty="0"/>
          </a:p>
          <a:p>
            <a:pPr marL="1143000" indent="-1143000">
              <a:buAutoNum type="arabicPeriod"/>
            </a:pPr>
            <a:r>
              <a:rPr lang="en-US" sz="4400" dirty="0"/>
              <a:t>Allows for the flexibility of a controller that can optimize and react in real time (see Fig.4).</a:t>
            </a:r>
          </a:p>
          <a:p>
            <a:pPr marL="1143000" indent="-1143000">
              <a:buAutoNum type="arabicPeriod"/>
            </a:pPr>
            <a:r>
              <a:rPr lang="en-US" sz="4400" dirty="0"/>
              <a:t>For human users, a </a:t>
            </a:r>
            <a:r>
              <a:rPr lang="en-US" sz="4400" dirty="0" err="1"/>
              <a:t>homotopy</a:t>
            </a:r>
            <a:r>
              <a:rPr lang="en-US" sz="4400" dirty="0"/>
              <a:t> class specification may align better with their desired behavior for the robot.</a:t>
            </a:r>
          </a:p>
          <a:p>
            <a:pPr marL="1143000" indent="-1143000">
              <a:buAutoNum type="arabicPeriod"/>
            </a:pPr>
            <a:r>
              <a:rPr lang="en-US" sz="4400" dirty="0"/>
              <a:t>It may be possible to get away with less metric specificity, requiring less sensor input from the very beginning.</a:t>
            </a:r>
          </a:p>
        </p:txBody>
      </p:sp>
      <p:sp>
        <p:nvSpPr>
          <p:cNvPr id="24" name="TextBox 23">
            <a:extLst>
              <a:ext uri="{FF2B5EF4-FFF2-40B4-BE49-F238E27FC236}">
                <a16:creationId xmlns:a16="http://schemas.microsoft.com/office/drawing/2014/main" id="{441D9124-0A05-4820-B4B6-ABB42EC98F6E}"/>
              </a:ext>
            </a:extLst>
          </p:cNvPr>
          <p:cNvSpPr txBox="1"/>
          <p:nvPr/>
        </p:nvSpPr>
        <p:spPr>
          <a:xfrm>
            <a:off x="15814562" y="38896195"/>
            <a:ext cx="13361194" cy="2862322"/>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8" name="Picture 17">
            <a:extLst>
              <a:ext uri="{FF2B5EF4-FFF2-40B4-BE49-F238E27FC236}">
                <a16:creationId xmlns:a16="http://schemas.microsoft.com/office/drawing/2014/main" id="{CFC03B14-3C0E-4CF1-A316-E2A3C6CEA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3159" y="39297489"/>
            <a:ext cx="3295573" cy="2059733"/>
          </a:xfrm>
          <a:prstGeom prst="rect">
            <a:avLst/>
          </a:prstGeom>
        </p:spPr>
      </p:pic>
      <p:pic>
        <p:nvPicPr>
          <p:cNvPr id="16" name="Picture 15" descr="A picture containing transport, wheel&#10;&#10;Description automatically generated">
            <a:extLst>
              <a:ext uri="{FF2B5EF4-FFF2-40B4-BE49-F238E27FC236}">
                <a16:creationId xmlns:a16="http://schemas.microsoft.com/office/drawing/2014/main" id="{F46AE617-1FB1-4853-B0CE-31C237099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5582" y="38954575"/>
            <a:ext cx="2873255" cy="2888272"/>
          </a:xfrm>
          <a:prstGeom prst="rect">
            <a:avLst/>
          </a:prstGeom>
        </p:spPr>
      </p:pic>
      <p:pic>
        <p:nvPicPr>
          <p:cNvPr id="3" name="Picture 2" descr="A close up of a device&#10;&#10;Description automatically generated">
            <a:extLst>
              <a:ext uri="{FF2B5EF4-FFF2-40B4-BE49-F238E27FC236}">
                <a16:creationId xmlns:a16="http://schemas.microsoft.com/office/drawing/2014/main" id="{C168393C-DF16-4EF0-89F5-5F03946B9D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915" y="4841206"/>
            <a:ext cx="13463480" cy="5272747"/>
          </a:xfrm>
          <a:prstGeom prst="rect">
            <a:avLst/>
          </a:prstGeom>
        </p:spPr>
      </p:pic>
      <p:sp>
        <p:nvSpPr>
          <p:cNvPr id="17" name="TextBox 16">
            <a:extLst>
              <a:ext uri="{FF2B5EF4-FFF2-40B4-BE49-F238E27FC236}">
                <a16:creationId xmlns:a16="http://schemas.microsoft.com/office/drawing/2014/main" id="{44A90785-5076-4C66-9000-17B07248208B}"/>
              </a:ext>
            </a:extLst>
          </p:cNvPr>
          <p:cNvSpPr txBox="1"/>
          <p:nvPr/>
        </p:nvSpPr>
        <p:spPr>
          <a:xfrm>
            <a:off x="15877837" y="4810446"/>
            <a:ext cx="13463482" cy="6232475"/>
          </a:xfrm>
          <a:prstGeom prst="rect">
            <a:avLst/>
          </a:prstGeom>
          <a:solidFill>
            <a:schemeClr val="bg1">
              <a:lumMod val="85000"/>
            </a:schemeClr>
          </a:solidFill>
        </p:spPr>
        <p:txBody>
          <a:bodyPr wrap="square" lIns="457200" tIns="457200" rIns="457200" bIns="457200" rtlCol="0">
            <a:spAutoFit/>
          </a:bodyPr>
          <a:lstStyle/>
          <a:p>
            <a:pPr algn="ctr"/>
            <a:r>
              <a:rPr lang="en-US" sz="6600" b="1" dirty="0"/>
              <a:t>Guarantees*</a:t>
            </a:r>
          </a:p>
          <a:p>
            <a:endParaRPr lang="en-US" sz="900" dirty="0"/>
          </a:p>
          <a:p>
            <a:pPr marL="1143000" indent="-1143000">
              <a:buAutoNum type="arabicPeriod"/>
            </a:pPr>
            <a:r>
              <a:rPr lang="en-US" sz="4400" dirty="0"/>
              <a:t>Safety: The robot will navigate collision-free.</a:t>
            </a:r>
          </a:p>
          <a:p>
            <a:pPr marL="1143000" indent="-1143000">
              <a:buAutoNum type="arabicPeriod"/>
            </a:pPr>
            <a:r>
              <a:rPr lang="en-US" sz="4400" dirty="0"/>
              <a:t>Correctness: The robot will get from the starting point to the goal point.</a:t>
            </a:r>
          </a:p>
          <a:p>
            <a:pPr marL="1143000" indent="-1143000">
              <a:buFontTx/>
              <a:buAutoNum type="arabicPeriod"/>
            </a:pPr>
            <a:r>
              <a:rPr lang="en-US" sz="4400" dirty="0"/>
              <a:t>Completeness: If there exists a valid path for the robot to get from the starting point to the goal point, the robot will find and take this path.</a:t>
            </a:r>
          </a:p>
        </p:txBody>
      </p:sp>
      <p:sp>
        <p:nvSpPr>
          <p:cNvPr id="19" name="TextBox 18">
            <a:extLst>
              <a:ext uri="{FF2B5EF4-FFF2-40B4-BE49-F238E27FC236}">
                <a16:creationId xmlns:a16="http://schemas.microsoft.com/office/drawing/2014/main" id="{57A3164C-A592-4A95-8F57-A12FC20CB210}"/>
              </a:ext>
            </a:extLst>
          </p:cNvPr>
          <p:cNvSpPr txBox="1"/>
          <p:nvPr/>
        </p:nvSpPr>
        <p:spPr>
          <a:xfrm>
            <a:off x="1063915" y="37306204"/>
            <a:ext cx="13463482" cy="4416594"/>
          </a:xfrm>
          <a:prstGeom prst="rect">
            <a:avLst/>
          </a:prstGeom>
          <a:solidFill>
            <a:schemeClr val="bg1">
              <a:lumMod val="85000"/>
            </a:schemeClr>
          </a:solidFill>
        </p:spPr>
        <p:txBody>
          <a:bodyPr wrap="square" lIns="457200" tIns="274320" rIns="457200" bIns="274320" rtlCol="0">
            <a:spAutoFit/>
          </a:bodyPr>
          <a:lstStyle/>
          <a:p>
            <a:pPr algn="ctr"/>
            <a:r>
              <a:rPr lang="en-US" sz="6600" b="1" dirty="0"/>
              <a:t>A Minimalist Global Map</a:t>
            </a:r>
          </a:p>
          <a:p>
            <a:endParaRPr lang="en-US" sz="900" dirty="0"/>
          </a:p>
          <a:p>
            <a:r>
              <a:rPr lang="en-US" sz="4400" dirty="0"/>
              <a:t>Metric information needs to exist from the beginning to do useful planning, but how much is necessary? With our alternative approach, it is sufficient to have relative ordering of the position of obstacles.</a:t>
            </a:r>
          </a:p>
        </p:txBody>
      </p:sp>
      <p:pic>
        <p:nvPicPr>
          <p:cNvPr id="7" name="Picture 6" descr="A picture containing screenshot&#10;&#10;Description automatically generated">
            <a:extLst>
              <a:ext uri="{FF2B5EF4-FFF2-40B4-BE49-F238E27FC236}">
                <a16:creationId xmlns:a16="http://schemas.microsoft.com/office/drawing/2014/main" id="{DF979158-6021-4B8F-9E1B-9691AAAA7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459" y="18830368"/>
            <a:ext cx="13489491" cy="5448772"/>
          </a:xfrm>
          <a:prstGeom prst="rect">
            <a:avLst/>
          </a:prstGeom>
        </p:spPr>
      </p:pic>
      <p:pic>
        <p:nvPicPr>
          <p:cNvPr id="15" name="Graphic 14">
            <a:extLst>
              <a:ext uri="{FF2B5EF4-FFF2-40B4-BE49-F238E27FC236}">
                <a16:creationId xmlns:a16="http://schemas.microsoft.com/office/drawing/2014/main" id="{38EEBBE6-76AF-4754-8FB3-D73F6528891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6786" t="21328" r="26993" b="23403"/>
          <a:stretch/>
        </p:blipFill>
        <p:spPr>
          <a:xfrm>
            <a:off x="16816059" y="39058852"/>
            <a:ext cx="2562825" cy="2298370"/>
          </a:xfrm>
          <a:prstGeom prst="rect">
            <a:avLst/>
          </a:prstGeom>
        </p:spPr>
      </p:pic>
      <p:sp>
        <p:nvSpPr>
          <p:cNvPr id="2" name="TextBox 1">
            <a:extLst>
              <a:ext uri="{FF2B5EF4-FFF2-40B4-BE49-F238E27FC236}">
                <a16:creationId xmlns:a16="http://schemas.microsoft.com/office/drawing/2014/main" id="{34652421-F5C4-4EE8-8CF0-225E5FE0A301}"/>
              </a:ext>
            </a:extLst>
          </p:cNvPr>
          <p:cNvSpPr txBox="1"/>
          <p:nvPr/>
        </p:nvSpPr>
        <p:spPr>
          <a:xfrm>
            <a:off x="12848111" y="23344892"/>
            <a:ext cx="1675789" cy="923330"/>
          </a:xfrm>
          <a:prstGeom prst="rect">
            <a:avLst/>
          </a:prstGeom>
          <a:solidFill>
            <a:schemeClr val="bg1">
              <a:lumMod val="85000"/>
            </a:schemeClr>
          </a:solidFill>
          <a:ln>
            <a:solidFill>
              <a:schemeClr val="tx1"/>
            </a:solidFill>
          </a:ln>
        </p:spPr>
        <p:txBody>
          <a:bodyPr wrap="square" rtlCol="0">
            <a:spAutoFit/>
          </a:bodyPr>
          <a:lstStyle/>
          <a:p>
            <a:r>
              <a:rPr lang="en-US" sz="5400" dirty="0"/>
              <a:t>Fig. 2</a:t>
            </a:r>
          </a:p>
        </p:txBody>
      </p:sp>
      <p:sp>
        <p:nvSpPr>
          <p:cNvPr id="20" name="TextBox 19">
            <a:extLst>
              <a:ext uri="{FF2B5EF4-FFF2-40B4-BE49-F238E27FC236}">
                <a16:creationId xmlns:a16="http://schemas.microsoft.com/office/drawing/2014/main" id="{6C041090-CB57-4141-89A5-CF300CFF37CB}"/>
              </a:ext>
            </a:extLst>
          </p:cNvPr>
          <p:cNvSpPr txBox="1"/>
          <p:nvPr/>
        </p:nvSpPr>
        <p:spPr>
          <a:xfrm>
            <a:off x="12851605" y="9213863"/>
            <a:ext cx="1675789" cy="923330"/>
          </a:xfrm>
          <a:prstGeom prst="rect">
            <a:avLst/>
          </a:prstGeom>
          <a:solidFill>
            <a:schemeClr val="bg1">
              <a:lumMod val="85000"/>
            </a:schemeClr>
          </a:solidFill>
          <a:ln>
            <a:solidFill>
              <a:schemeClr val="tx1"/>
            </a:solidFill>
          </a:ln>
        </p:spPr>
        <p:txBody>
          <a:bodyPr wrap="square" rtlCol="0">
            <a:spAutoFit/>
          </a:bodyPr>
          <a:lstStyle/>
          <a:p>
            <a:r>
              <a:rPr lang="en-US" sz="5400" dirty="0"/>
              <a:t>Fig. 1</a:t>
            </a:r>
          </a:p>
        </p:txBody>
      </p:sp>
      <p:sp>
        <p:nvSpPr>
          <p:cNvPr id="21" name="TextBox 20">
            <a:extLst>
              <a:ext uri="{FF2B5EF4-FFF2-40B4-BE49-F238E27FC236}">
                <a16:creationId xmlns:a16="http://schemas.microsoft.com/office/drawing/2014/main" id="{744CC75F-91EE-4E69-8745-525CFB2BEF41}"/>
              </a:ext>
            </a:extLst>
          </p:cNvPr>
          <p:cNvSpPr txBox="1"/>
          <p:nvPr/>
        </p:nvSpPr>
        <p:spPr>
          <a:xfrm>
            <a:off x="12848111" y="35913562"/>
            <a:ext cx="1675789" cy="923330"/>
          </a:xfrm>
          <a:prstGeom prst="rect">
            <a:avLst/>
          </a:prstGeom>
          <a:solidFill>
            <a:schemeClr val="bg1">
              <a:lumMod val="85000"/>
            </a:schemeClr>
          </a:solidFill>
          <a:ln>
            <a:solidFill>
              <a:schemeClr val="tx1"/>
            </a:solidFill>
          </a:ln>
        </p:spPr>
        <p:txBody>
          <a:bodyPr wrap="square" rtlCol="0">
            <a:spAutoFit/>
          </a:bodyPr>
          <a:lstStyle/>
          <a:p>
            <a:r>
              <a:rPr lang="en-US" sz="5400" dirty="0"/>
              <a:t>Fig. 3</a:t>
            </a:r>
          </a:p>
        </p:txBody>
      </p:sp>
      <p:sp>
        <p:nvSpPr>
          <p:cNvPr id="22" name="TextBox 21">
            <a:extLst>
              <a:ext uri="{FF2B5EF4-FFF2-40B4-BE49-F238E27FC236}">
                <a16:creationId xmlns:a16="http://schemas.microsoft.com/office/drawing/2014/main" id="{22FEDEDA-FC16-498F-B734-411E1EE2F474}"/>
              </a:ext>
            </a:extLst>
          </p:cNvPr>
          <p:cNvSpPr txBox="1"/>
          <p:nvPr/>
        </p:nvSpPr>
        <p:spPr>
          <a:xfrm>
            <a:off x="27482619" y="29116331"/>
            <a:ext cx="1675789" cy="923330"/>
          </a:xfrm>
          <a:prstGeom prst="rect">
            <a:avLst/>
          </a:prstGeom>
          <a:solidFill>
            <a:schemeClr val="bg1">
              <a:lumMod val="85000"/>
            </a:schemeClr>
          </a:solidFill>
          <a:ln>
            <a:solidFill>
              <a:schemeClr val="tx1"/>
            </a:solidFill>
          </a:ln>
        </p:spPr>
        <p:txBody>
          <a:bodyPr wrap="square" rtlCol="0">
            <a:spAutoFit/>
          </a:bodyPr>
          <a:lstStyle/>
          <a:p>
            <a:r>
              <a:rPr lang="en-US" sz="5400" dirty="0"/>
              <a:t>Fig. 4</a:t>
            </a:r>
          </a:p>
        </p:txBody>
      </p:sp>
      <p:sp>
        <p:nvSpPr>
          <p:cNvPr id="5" name="TextBox 4">
            <a:extLst>
              <a:ext uri="{FF2B5EF4-FFF2-40B4-BE49-F238E27FC236}">
                <a16:creationId xmlns:a16="http://schemas.microsoft.com/office/drawing/2014/main" id="{DF9B72BD-2D21-4145-8E28-94A05C83992F}"/>
              </a:ext>
            </a:extLst>
          </p:cNvPr>
          <p:cNvSpPr txBox="1"/>
          <p:nvPr/>
        </p:nvSpPr>
        <p:spPr>
          <a:xfrm>
            <a:off x="7756204" y="35455721"/>
            <a:ext cx="3552952" cy="1077218"/>
          </a:xfrm>
          <a:prstGeom prst="rect">
            <a:avLst/>
          </a:prstGeom>
          <a:noFill/>
        </p:spPr>
        <p:txBody>
          <a:bodyPr wrap="square" rtlCol="0">
            <a:spAutoFit/>
          </a:bodyPr>
          <a:lstStyle/>
          <a:p>
            <a:pPr algn="ctr"/>
            <a:r>
              <a:rPr lang="en-US" sz="3200" dirty="0" err="1"/>
              <a:t>Homotopy</a:t>
            </a:r>
            <a:r>
              <a:rPr lang="en-US" sz="3200" dirty="0"/>
              <a:t> Class Specification</a:t>
            </a:r>
          </a:p>
        </p:txBody>
      </p:sp>
    </p:spTree>
    <p:extLst>
      <p:ext uri="{BB962C8B-B14F-4D97-AF65-F5344CB8AC3E}">
        <p14:creationId xmlns:p14="http://schemas.microsoft.com/office/powerpoint/2010/main" val="72845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398</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Yilan Liang</dc:creator>
  <cp:lastModifiedBy>Claire Yilan Liang</cp:lastModifiedBy>
  <cp:revision>23</cp:revision>
  <dcterms:created xsi:type="dcterms:W3CDTF">2019-05-14T18:35:14Z</dcterms:created>
  <dcterms:modified xsi:type="dcterms:W3CDTF">2019-05-17T17:42:46Z</dcterms:modified>
</cp:coreProperties>
</file>